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9" r:id="rId2"/>
    <p:sldId id="257" r:id="rId3"/>
    <p:sldId id="261" r:id="rId4"/>
    <p:sldId id="263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60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31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BF70B-C7AE-4303-A93D-3A55E8CD5C7D}" type="datetimeFigureOut">
              <a:rPr lang="zh-TW" altLang="en-US" smtClean="0"/>
              <a:pPr/>
              <a:t>2008/12/9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9DA41-55ED-443D-97BA-2273BDFB6A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9DA41-55ED-443D-97BA-2273BDFB6A80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9DA41-55ED-443D-97BA-2273BDFB6A80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9DA41-55ED-443D-97BA-2273BDFB6A80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9DA41-55ED-443D-97BA-2273BDFB6A80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9DA41-55ED-443D-97BA-2273BDFB6A80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9DA41-55ED-443D-97BA-2273BDFB6A80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9DA41-55ED-443D-97BA-2273BDFB6A80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9DA41-55ED-443D-97BA-2273BDFB6A80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9DA41-55ED-443D-97BA-2273BDFB6A80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9DA41-55ED-443D-97BA-2273BDFB6A80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9DA41-55ED-443D-97BA-2273BDFB6A80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9DA41-55ED-443D-97BA-2273BDFB6A80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49DA41-55ED-443D-97BA-2273BDFB6A80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9CB97-AD70-4243-8331-6B2831BE30F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58780-554D-4E4C-8FA8-7CFA998CD50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7CE093-E9A4-4B30-8B11-803D10C8607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BF404F-013A-445D-A4F3-57237274B97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A47FF-20AE-47EA-B5F8-B65C0D907D2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58BE67-E81F-40F1-BD5C-28FB9C9BD74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5ABF4-928D-47B8-8401-60C99CC45DC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9D5A8-01F8-4D1A-BB12-116A43A3BA2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75793-61A5-4539-8888-542C87D4137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528AD-4F47-4AA1-AB90-8BD7F17AF41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C85F4B-6CD3-43E9-8647-7A55D377BEE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pitchFamily="18" charset="-120"/>
              </a:defRPr>
            </a:lvl1pPr>
          </a:lstStyle>
          <a:p>
            <a:fld id="{51B05CBE-A8BE-4785-BB6B-D7933C39314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0" y="3429000"/>
            <a:ext cx="9144000" cy="1368425"/>
          </a:xfrm>
          <a:prstGeom prst="flowChartProcess">
            <a:avLst/>
          </a:prstGeom>
          <a:solidFill>
            <a:srgbClr val="F7931D"/>
          </a:solidFill>
          <a:ln w="9525">
            <a:solidFill>
              <a:srgbClr val="F793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5126" name="Rectangle 4"/>
          <p:cNvSpPr>
            <a:spLocks noChangeArrowheads="1"/>
          </p:cNvSpPr>
          <p:nvPr/>
        </p:nvSpPr>
        <p:spPr bwMode="gray">
          <a:xfrm>
            <a:off x="827088" y="1428736"/>
            <a:ext cx="4895850" cy="1712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r>
              <a:rPr lang="fr-FR" altLang="zh-TW" sz="2400" b="1" dirty="0"/>
              <a:t>La protection de la propriété</a:t>
            </a:r>
          </a:p>
          <a:p>
            <a:r>
              <a:rPr lang="de-DE" altLang="zh-TW" sz="2400" b="1" dirty="0"/>
              <a:t>intellectuelle en </a:t>
            </a:r>
            <a:r>
              <a:rPr lang="de-DE" altLang="zh-TW" sz="2400" b="1" dirty="0" smtClean="0"/>
              <a:t>Chine</a:t>
            </a:r>
          </a:p>
          <a:p>
            <a:endParaRPr lang="de-DE" altLang="zh-TW" sz="2400" dirty="0"/>
          </a:p>
          <a:p>
            <a:r>
              <a:rPr lang="fr-FR" altLang="zh-TW" sz="2400" dirty="0"/>
              <a:t>La lumière au bout du tunnel?</a:t>
            </a:r>
            <a:endParaRPr lang="de-DE" altLang="zh-TW" sz="2400" dirty="0" smtClean="0"/>
          </a:p>
          <a:p>
            <a:endParaRPr lang="en-US" sz="2200" b="1" noProof="1"/>
          </a:p>
        </p:txBody>
      </p:sp>
      <p:sp>
        <p:nvSpPr>
          <p:cNvPr id="5127" name="Rectangle 5"/>
          <p:cNvSpPr>
            <a:spLocks noChangeArrowheads="1"/>
          </p:cNvSpPr>
          <p:nvPr/>
        </p:nvSpPr>
        <p:spPr bwMode="gray">
          <a:xfrm>
            <a:off x="827088" y="4868863"/>
            <a:ext cx="540067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>
              <a:spcBef>
                <a:spcPct val="20000"/>
              </a:spcBef>
            </a:pPr>
            <a:r>
              <a:rPr lang="de-DE" altLang="zh-TW" b="1" dirty="0"/>
              <a:t>Nathan Kaiser, Swiss </a:t>
            </a:r>
            <a:r>
              <a:rPr lang="de-DE" altLang="zh-TW" b="1" dirty="0" smtClean="0"/>
              <a:t>Attorney-at-Law</a:t>
            </a:r>
          </a:p>
          <a:p>
            <a:pPr>
              <a:spcBef>
                <a:spcPct val="20000"/>
              </a:spcBef>
            </a:pPr>
            <a:r>
              <a:rPr lang="de-DE" altLang="zh-TW" sz="1400" dirty="0"/>
              <a:t>Lausanne, December 19, </a:t>
            </a:r>
            <a:r>
              <a:rPr lang="de-DE" altLang="zh-TW" sz="1400" dirty="0" smtClean="0"/>
              <a:t>2006</a:t>
            </a:r>
            <a:endParaRPr lang="en-US" sz="1400" noProof="1">
              <a:solidFill>
                <a:srgbClr val="4D4D4D"/>
              </a:solidFill>
              <a:ea typeface="新細明體" pitchFamily="18" charset="-120"/>
            </a:endParaRPr>
          </a:p>
        </p:txBody>
      </p:sp>
      <p:pic>
        <p:nvPicPr>
          <p:cNvPr id="5128" name="Picture 8" descr="LogoRevers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3573463"/>
            <a:ext cx="1008062" cy="927100"/>
          </a:xfrm>
          <a:prstGeom prst="rect">
            <a:avLst/>
          </a:prstGeom>
          <a:noFill/>
        </p:spPr>
      </p:pic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84213" y="6165850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 sz="1400">
                <a:ea typeface="新細明體" pitchFamily="18" charset="-120"/>
              </a:rPr>
              <a:t>www.eigerlaw.com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8" y="115888"/>
            <a:ext cx="8888412" cy="651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 descr="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88238" y="5767388"/>
            <a:ext cx="900112" cy="830262"/>
          </a:xfrm>
          <a:prstGeom prst="rect">
            <a:avLst/>
          </a:prstGeom>
          <a:noFill/>
        </p:spPr>
      </p:pic>
      <p:sp>
        <p:nvSpPr>
          <p:cNvPr id="3080" name="Rectangle 3"/>
          <p:cNvSpPr>
            <a:spLocks noChangeArrowheads="1"/>
          </p:cNvSpPr>
          <p:nvPr/>
        </p:nvSpPr>
        <p:spPr bwMode="gray">
          <a:xfrm>
            <a:off x="900113" y="1709738"/>
            <a:ext cx="7386663" cy="4433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Le </a:t>
            </a:r>
            <a:r>
              <a:rPr lang="de-DE" altLang="zh-TW" sz="2400" dirty="0"/>
              <a:t>principe: « three-prong strategy </a:t>
            </a:r>
            <a:r>
              <a:rPr lang="de-DE" altLang="zh-TW" sz="2400" dirty="0" smtClean="0"/>
              <a:t>»</a:t>
            </a:r>
          </a:p>
          <a:p>
            <a:endParaRPr lang="de-DE" altLang="zh-TW" sz="2400" dirty="0"/>
          </a:p>
          <a:p>
            <a:pPr lvl="1">
              <a:buFont typeface="Arial" pitchFamily="34" charset="0"/>
              <a:buChar char="•"/>
            </a:pPr>
            <a:r>
              <a:rPr lang="de-DE" altLang="zh-TW" sz="2000" dirty="0"/>
              <a:t> </a:t>
            </a:r>
            <a:r>
              <a:rPr lang="de-DE" altLang="zh-TW" sz="2000" dirty="0" smtClean="0"/>
              <a:t> commercial</a:t>
            </a:r>
            <a:endParaRPr lang="de-DE" altLang="zh-TW" sz="2000" dirty="0"/>
          </a:p>
          <a:p>
            <a:pPr lvl="1">
              <a:buFont typeface="Arial" pitchFamily="34" charset="0"/>
              <a:buChar char="•"/>
            </a:pPr>
            <a:r>
              <a:rPr lang="de-DE" altLang="zh-TW" sz="2000" dirty="0" smtClean="0"/>
              <a:t>  légale </a:t>
            </a:r>
            <a:r>
              <a:rPr lang="de-DE" altLang="zh-TW" sz="2000" dirty="0"/>
              <a:t>/ documentaire</a:t>
            </a:r>
          </a:p>
          <a:p>
            <a:pPr lvl="1">
              <a:buFont typeface="Arial" pitchFamily="34" charset="0"/>
              <a:buChar char="•"/>
            </a:pPr>
            <a:r>
              <a:rPr lang="de-DE" altLang="zh-TW" sz="2000" dirty="0" smtClean="0"/>
              <a:t>  </a:t>
            </a:r>
            <a:r>
              <a:rPr lang="de-DE" altLang="zh-TW" sz="2000" dirty="0"/>
              <a:t>judiciaire / actions </a:t>
            </a:r>
            <a:r>
              <a:rPr lang="de-DE" altLang="zh-TW" sz="2000" dirty="0" smtClean="0"/>
              <a:t>légales</a:t>
            </a:r>
          </a:p>
          <a:p>
            <a:pPr lvl="1"/>
            <a:endParaRPr lang="de-DE" altLang="zh-TW" sz="2200" dirty="0"/>
          </a:p>
          <a:p>
            <a:pPr>
              <a:buFont typeface="Wingdings" pitchFamily="2" charset="2"/>
              <a:buChar char="Ø"/>
            </a:pPr>
            <a:r>
              <a:rPr lang="fr-FR" altLang="zh-TW" sz="2400" dirty="0"/>
              <a:t> </a:t>
            </a:r>
            <a:r>
              <a:rPr lang="fr-FR" altLang="zh-TW" sz="2400" dirty="0" smtClean="0"/>
              <a:t> a</a:t>
            </a:r>
            <a:r>
              <a:rPr lang="fr-FR" altLang="zh-TW" sz="2400" dirty="0"/>
              <a:t>) commercial: que faire où </a:t>
            </a:r>
            <a:r>
              <a:rPr lang="fr-FR" altLang="zh-TW" sz="2400" dirty="0" smtClean="0"/>
              <a:t>comment </a:t>
            </a:r>
            <a:r>
              <a:rPr lang="de-DE" altLang="zh-TW" sz="2400" dirty="0" smtClean="0"/>
              <a:t>quand?  </a:t>
            </a:r>
          </a:p>
          <a:p>
            <a:r>
              <a:rPr lang="fr-FR" altLang="zh-TW" sz="2400" dirty="0" smtClean="0"/>
              <a:t>         (le phénomène« i-pod » et les taïwanais)</a:t>
            </a:r>
            <a:endParaRPr lang="fr-FR" altLang="zh-TW" sz="2400" dirty="0"/>
          </a:p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b</a:t>
            </a:r>
            <a:r>
              <a:rPr lang="de-DE" altLang="zh-TW" sz="2400" dirty="0"/>
              <a:t>) documentaire: </a:t>
            </a:r>
            <a:r>
              <a:rPr lang="de-DE" altLang="zh-TW" sz="2400" dirty="0" smtClean="0"/>
              <a:t>documents, procédures </a:t>
            </a:r>
            <a:r>
              <a:rPr lang="de-DE" altLang="zh-TW" sz="2400" dirty="0"/>
              <a:t>internes</a:t>
            </a:r>
          </a:p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c</a:t>
            </a:r>
            <a:r>
              <a:rPr lang="de-DE" altLang="zh-TW" sz="2400" dirty="0"/>
              <a:t>) actions judiciaire: </a:t>
            </a:r>
            <a:r>
              <a:rPr lang="de-DE" altLang="zh-TW" sz="2400" dirty="0" smtClean="0"/>
              <a:t>investissement dans </a:t>
            </a:r>
            <a:r>
              <a:rPr lang="de-DE" altLang="zh-TW" sz="2400" dirty="0"/>
              <a:t>le future</a:t>
            </a:r>
          </a:p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Action </a:t>
            </a:r>
            <a:r>
              <a:rPr lang="de-DE" altLang="zh-TW" sz="2400" dirty="0"/>
              <a:t>concertée: HK &amp; </a:t>
            </a:r>
            <a:r>
              <a:rPr lang="de-DE" altLang="zh-TW" sz="2400" dirty="0" smtClean="0"/>
              <a:t>Taiwan,finances</a:t>
            </a:r>
            <a:r>
              <a:rPr lang="de-DE" altLang="zh-TW" sz="2400" dirty="0"/>
              <a:t>, </a:t>
            </a:r>
            <a:r>
              <a:rPr lang="de-DE" altLang="zh-TW" sz="2400" dirty="0" smtClean="0"/>
              <a:t>détectives</a:t>
            </a:r>
          </a:p>
          <a:p>
            <a:r>
              <a:rPr lang="de-DE" altLang="zh-TW" sz="2400" dirty="0" smtClean="0"/>
              <a:t>     privées, patience</a:t>
            </a:r>
            <a:endParaRPr lang="en-US" sz="2400" noProof="1"/>
          </a:p>
        </p:txBody>
      </p:sp>
      <p:sp>
        <p:nvSpPr>
          <p:cNvPr id="7" name="文字方塊 6"/>
          <p:cNvSpPr txBox="1"/>
          <p:nvPr/>
        </p:nvSpPr>
        <p:spPr>
          <a:xfrm>
            <a:off x="928662" y="785794"/>
            <a:ext cx="5500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zh-TW" sz="2800" b="1" dirty="0"/>
              <a:t>la contre-attaque</a:t>
            </a:r>
            <a:endParaRPr lang="zh-TW" altLang="en-US" sz="2800" b="1" dirty="0"/>
          </a:p>
        </p:txBody>
      </p:sp>
      <p:cxnSp>
        <p:nvCxnSpPr>
          <p:cNvPr id="9" name="直線接點 8"/>
          <p:cNvCxnSpPr/>
          <p:nvPr/>
        </p:nvCxnSpPr>
        <p:spPr bwMode="auto">
          <a:xfrm>
            <a:off x="928662" y="1428736"/>
            <a:ext cx="750099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8" y="115888"/>
            <a:ext cx="8888412" cy="651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 descr="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88238" y="5767388"/>
            <a:ext cx="900112" cy="830262"/>
          </a:xfrm>
          <a:prstGeom prst="rect">
            <a:avLst/>
          </a:prstGeom>
          <a:noFill/>
        </p:spPr>
      </p:pic>
      <p:sp>
        <p:nvSpPr>
          <p:cNvPr id="3080" name="Rectangle 3"/>
          <p:cNvSpPr>
            <a:spLocks noChangeArrowheads="1"/>
          </p:cNvSpPr>
          <p:nvPr/>
        </p:nvSpPr>
        <p:spPr bwMode="gray">
          <a:xfrm>
            <a:off x="900113" y="1709738"/>
            <a:ext cx="7343775" cy="4433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>
              <a:buFont typeface="Wingdings" pitchFamily="2" charset="2"/>
              <a:buChar char="Ø"/>
            </a:pPr>
            <a:r>
              <a:rPr lang="de-DE" altLang="zh-TW" sz="2400" dirty="0" smtClean="0"/>
              <a:t>  moteur </a:t>
            </a:r>
            <a:r>
              <a:rPr lang="de-DE" altLang="zh-TW" sz="2400" dirty="0"/>
              <a:t>principal: les chinois</a:t>
            </a:r>
          </a:p>
          <a:p>
            <a:pPr>
              <a:buFont typeface="Wingdings" pitchFamily="2" charset="2"/>
              <a:buChar char="Ø"/>
            </a:pPr>
            <a:r>
              <a:rPr lang="fr-FR" altLang="zh-TW" sz="2400" dirty="0"/>
              <a:t> </a:t>
            </a:r>
            <a:r>
              <a:rPr lang="fr-FR" altLang="zh-TW" sz="2400" dirty="0" smtClean="0"/>
              <a:t> quid </a:t>
            </a:r>
            <a:r>
              <a:rPr lang="fr-FR" altLang="zh-TW" sz="2400" dirty="0"/>
              <a:t>des centres « R&amp;D », et Novartis?</a:t>
            </a:r>
          </a:p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efforts </a:t>
            </a:r>
            <a:r>
              <a:rPr lang="de-DE" altLang="zh-TW" sz="2400" dirty="0"/>
              <a:t>superficielles pour </a:t>
            </a:r>
            <a:r>
              <a:rPr lang="de-DE" altLang="zh-TW" sz="2400" dirty="0" smtClean="0"/>
              <a:t>les </a:t>
            </a:r>
            <a:r>
              <a:rPr lang="fr-FR" altLang="zh-TW" sz="2400" dirty="0" smtClean="0"/>
              <a:t>contrefaçons des</a:t>
            </a:r>
          </a:p>
          <a:p>
            <a:r>
              <a:rPr lang="fr-FR" altLang="zh-TW" sz="2400" dirty="0" smtClean="0"/>
              <a:t>     produits de luxe</a:t>
            </a:r>
            <a:endParaRPr lang="fr-FR" altLang="zh-TW" sz="2400" dirty="0"/>
          </a:p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produits </a:t>
            </a:r>
            <a:r>
              <a:rPr lang="de-DE" altLang="zh-TW" sz="2400" dirty="0"/>
              <a:t>pharmaceutique et alimentaire</a:t>
            </a:r>
          </a:p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sophistication </a:t>
            </a:r>
            <a:r>
              <a:rPr lang="de-DE" altLang="zh-TW" sz="2400" dirty="0"/>
              <a:t>augmentée </a:t>
            </a:r>
            <a:r>
              <a:rPr lang="de-DE" altLang="zh-TW" sz="2400" dirty="0" smtClean="0"/>
              <a:t>des « </a:t>
            </a:r>
            <a:r>
              <a:rPr lang="de-DE" altLang="zh-TW" sz="2400" dirty="0"/>
              <a:t>étrangers »</a:t>
            </a:r>
          </a:p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actions </a:t>
            </a:r>
            <a:r>
              <a:rPr lang="de-DE" altLang="zh-TW" sz="2400" dirty="0"/>
              <a:t>légales des </a:t>
            </a:r>
            <a:r>
              <a:rPr lang="de-DE" altLang="zh-TW" sz="2400" dirty="0" smtClean="0"/>
              <a:t>entreprises chinoises</a:t>
            </a:r>
            <a:endParaRPr lang="de-DE" altLang="zh-TW" sz="2400" dirty="0"/>
          </a:p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l’internet </a:t>
            </a:r>
            <a:r>
              <a:rPr lang="de-DE" altLang="zh-TW" sz="2400" dirty="0"/>
              <a:t>comme plateforme</a:t>
            </a:r>
          </a:p>
          <a:p>
            <a:pPr>
              <a:buFont typeface="Wingdings" pitchFamily="2" charset="2"/>
              <a:buChar char="Ø"/>
            </a:pPr>
            <a:r>
              <a:rPr lang="fr-FR" altLang="zh-TW" sz="2400" dirty="0"/>
              <a:t> </a:t>
            </a:r>
            <a:r>
              <a:rPr lang="fr-FR" altLang="zh-TW" sz="2400" dirty="0" smtClean="0"/>
              <a:t> quid </a:t>
            </a:r>
            <a:r>
              <a:rPr lang="fr-FR" altLang="zh-TW" sz="2400" dirty="0"/>
              <a:t>de l’OMC et des Etats-Unis?</a:t>
            </a:r>
            <a:endParaRPr lang="en-US" sz="2400" noProof="1"/>
          </a:p>
        </p:txBody>
      </p:sp>
      <p:sp>
        <p:nvSpPr>
          <p:cNvPr id="7" name="文字方塊 6"/>
          <p:cNvSpPr txBox="1"/>
          <p:nvPr/>
        </p:nvSpPr>
        <p:spPr>
          <a:xfrm>
            <a:off x="928662" y="785794"/>
            <a:ext cx="5500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zh-TW" sz="2800" b="1" dirty="0"/>
              <a:t>les derniers développements</a:t>
            </a:r>
            <a:endParaRPr lang="zh-TW" altLang="en-US" sz="2800" b="1" dirty="0"/>
          </a:p>
        </p:txBody>
      </p:sp>
      <p:cxnSp>
        <p:nvCxnSpPr>
          <p:cNvPr id="9" name="直線接點 8"/>
          <p:cNvCxnSpPr/>
          <p:nvPr/>
        </p:nvCxnSpPr>
        <p:spPr bwMode="auto">
          <a:xfrm>
            <a:off x="928662" y="1428736"/>
            <a:ext cx="750099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572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 descr="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88238" y="5767388"/>
            <a:ext cx="900112" cy="830262"/>
          </a:xfrm>
          <a:prstGeom prst="rect">
            <a:avLst/>
          </a:prstGeom>
          <a:noFill/>
        </p:spPr>
      </p:pic>
      <p:sp>
        <p:nvSpPr>
          <p:cNvPr id="3080" name="Rectangle 3"/>
          <p:cNvSpPr>
            <a:spLocks noChangeArrowheads="1"/>
          </p:cNvSpPr>
          <p:nvPr/>
        </p:nvSpPr>
        <p:spPr bwMode="gray">
          <a:xfrm>
            <a:off x="900113" y="1709738"/>
            <a:ext cx="7343775" cy="4433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algn="ctr"/>
            <a:endParaRPr lang="de-DE" altLang="zh-TW" sz="2800" b="1" dirty="0" smtClean="0"/>
          </a:p>
          <a:p>
            <a:pPr algn="ctr"/>
            <a:r>
              <a:rPr lang="de-DE" altLang="zh-TW" sz="2800" b="1" dirty="0" smtClean="0"/>
              <a:t>Merci </a:t>
            </a:r>
            <a:r>
              <a:rPr lang="de-DE" altLang="zh-TW" sz="2800" b="1" dirty="0"/>
              <a:t>pour </a:t>
            </a:r>
            <a:r>
              <a:rPr lang="de-DE" altLang="zh-TW" sz="2800" b="1" dirty="0" smtClean="0"/>
              <a:t>votre attention!</a:t>
            </a:r>
          </a:p>
          <a:p>
            <a:pPr algn="ctr"/>
            <a:endParaRPr lang="de-DE" altLang="zh-TW" sz="2400" b="1" dirty="0" smtClean="0"/>
          </a:p>
          <a:p>
            <a:pPr algn="ctr"/>
            <a:endParaRPr lang="de-DE" altLang="zh-TW" sz="2400" b="1" dirty="0" smtClean="0"/>
          </a:p>
          <a:p>
            <a:pPr algn="ctr"/>
            <a:endParaRPr lang="de-DE" altLang="zh-TW" sz="2400" b="1" dirty="0"/>
          </a:p>
          <a:p>
            <a:pPr algn="ctr"/>
            <a:endParaRPr lang="fr-FR" altLang="zh-TW" sz="2400" dirty="0" smtClean="0"/>
          </a:p>
          <a:p>
            <a:pPr algn="ctr"/>
            <a:r>
              <a:rPr lang="fr-FR" altLang="zh-TW" sz="2400" dirty="0" smtClean="0"/>
              <a:t>Pour plus d’informations, nous vous prions de visiter notre site web: </a:t>
            </a:r>
            <a:endParaRPr lang="fr-FR" altLang="zh-TW" sz="2400" dirty="0"/>
          </a:p>
          <a:p>
            <a:pPr algn="ctr"/>
            <a:endParaRPr lang="de-DE" altLang="zh-TW" sz="2400" dirty="0"/>
          </a:p>
          <a:p>
            <a:pPr algn="ctr"/>
            <a:r>
              <a:rPr lang="de-DE" altLang="zh-TW" sz="2400" dirty="0" smtClean="0"/>
              <a:t>www.eigerlaw.com</a:t>
            </a:r>
            <a:endParaRPr lang="en-US" sz="2400" noProof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2" name="Picture 8" descr="BS_19204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8925" cy="6858000"/>
          </a:xfrm>
          <a:prstGeom prst="rect">
            <a:avLst/>
          </a:prstGeom>
          <a:noFill/>
        </p:spPr>
      </p:pic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flowChartProcess">
            <a:avLst/>
          </a:prstGeom>
          <a:solidFill>
            <a:srgbClr val="F7931D"/>
          </a:solidFill>
          <a:ln w="3175">
            <a:solidFill>
              <a:srgbClr val="F7931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>
              <a:solidFill>
                <a:srgbClr val="F7931D"/>
              </a:solidFill>
            </a:endParaRPr>
          </a:p>
        </p:txBody>
      </p:sp>
      <p:pic>
        <p:nvPicPr>
          <p:cNvPr id="6153" name="Picture 9" descr="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88238" y="333375"/>
            <a:ext cx="900112" cy="830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8" y="115888"/>
            <a:ext cx="8888412" cy="651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 descr="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88238" y="5767388"/>
            <a:ext cx="900112" cy="830262"/>
          </a:xfrm>
          <a:prstGeom prst="rect">
            <a:avLst/>
          </a:prstGeom>
          <a:noFill/>
        </p:spPr>
      </p:pic>
      <p:sp>
        <p:nvSpPr>
          <p:cNvPr id="3080" name="Rectangle 3"/>
          <p:cNvSpPr>
            <a:spLocks noChangeArrowheads="1"/>
          </p:cNvSpPr>
          <p:nvPr/>
        </p:nvSpPr>
        <p:spPr bwMode="gray">
          <a:xfrm>
            <a:off x="900113" y="1709738"/>
            <a:ext cx="7343775" cy="424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>
              <a:buFont typeface="Wingdings" pitchFamily="2" charset="2"/>
              <a:buChar char="Ø"/>
            </a:pPr>
            <a:r>
              <a:rPr lang="de-DE" altLang="zh-TW" sz="2400" dirty="0" smtClean="0"/>
              <a:t>  Traités</a:t>
            </a:r>
            <a:r>
              <a:rPr lang="de-DE" altLang="zh-TW" sz="2400" dirty="0"/>
              <a:t>, TRIPS et </a:t>
            </a:r>
            <a:r>
              <a:rPr lang="de-DE" altLang="zh-TW" sz="2400" dirty="0" smtClean="0"/>
              <a:t>l’OMC</a:t>
            </a:r>
            <a:endParaRPr lang="de-DE" altLang="zh-TW" sz="2400" dirty="0"/>
          </a:p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les </a:t>
            </a:r>
            <a:r>
              <a:rPr lang="de-DE" altLang="zh-TW" sz="2400" dirty="0"/>
              <a:t>lois </a:t>
            </a:r>
            <a:r>
              <a:rPr lang="de-DE" altLang="zh-TW" sz="2400" dirty="0" smtClean="0"/>
              <a:t>principales</a:t>
            </a:r>
            <a:endParaRPr lang="de-DE" altLang="zh-TW" sz="2400" dirty="0"/>
          </a:p>
          <a:p>
            <a:pPr>
              <a:buFont typeface="Wingdings" pitchFamily="2" charset="2"/>
              <a:buChar char="Ø"/>
            </a:pPr>
            <a:r>
              <a:rPr lang="fr-FR" altLang="zh-TW" sz="2400" dirty="0"/>
              <a:t> </a:t>
            </a:r>
            <a:r>
              <a:rPr lang="fr-FR" altLang="zh-TW" sz="2400" dirty="0" smtClean="0"/>
              <a:t> un </a:t>
            </a:r>
            <a:r>
              <a:rPr lang="fr-FR" altLang="zh-TW" sz="2400" dirty="0"/>
              <a:t>état des lieux: L’OMC, la réalité, et </a:t>
            </a:r>
            <a:r>
              <a:rPr lang="fr-FR" altLang="zh-TW" sz="2400" dirty="0" smtClean="0"/>
              <a:t>la </a:t>
            </a:r>
            <a:r>
              <a:rPr lang="de-DE" altLang="zh-TW" sz="2400" dirty="0" smtClean="0"/>
              <a:t>Politique</a:t>
            </a:r>
            <a:endParaRPr lang="de-DE" altLang="zh-TW" sz="2400" dirty="0"/>
          </a:p>
          <a:p>
            <a:pPr>
              <a:buFont typeface="Wingdings" pitchFamily="2" charset="2"/>
              <a:buChar char="Ø"/>
            </a:pPr>
            <a:r>
              <a:rPr lang="fr-FR" altLang="zh-TW" sz="2400" dirty="0"/>
              <a:t> </a:t>
            </a:r>
            <a:r>
              <a:rPr lang="fr-FR" altLang="zh-TW" sz="2400" dirty="0" smtClean="0"/>
              <a:t> Le </a:t>
            </a:r>
            <a:r>
              <a:rPr lang="fr-FR" altLang="zh-TW" sz="2400" dirty="0"/>
              <a:t>pilier de droit administrative en Chine</a:t>
            </a:r>
          </a:p>
          <a:p>
            <a:pPr>
              <a:buFont typeface="Wingdings" pitchFamily="2" charset="2"/>
              <a:buChar char="Ø"/>
            </a:pPr>
            <a:r>
              <a:rPr lang="fr-FR" altLang="zh-TW" sz="2400" dirty="0"/>
              <a:t> </a:t>
            </a:r>
            <a:r>
              <a:rPr lang="fr-FR" altLang="zh-TW" sz="2400" dirty="0" smtClean="0"/>
              <a:t> Le </a:t>
            </a:r>
            <a:r>
              <a:rPr lang="fr-FR" altLang="zh-TW" sz="2400" dirty="0"/>
              <a:t>droit pénal et IPR</a:t>
            </a:r>
          </a:p>
          <a:p>
            <a:pPr>
              <a:buFont typeface="Wingdings" pitchFamily="2" charset="2"/>
              <a:buChar char="Ø"/>
            </a:pPr>
            <a:r>
              <a:rPr lang="fr-FR" altLang="zh-TW" sz="2400" dirty="0"/>
              <a:t> </a:t>
            </a:r>
            <a:r>
              <a:rPr lang="fr-FR" altLang="zh-TW" sz="2400" dirty="0" smtClean="0"/>
              <a:t> Les </a:t>
            </a:r>
            <a:r>
              <a:rPr lang="fr-FR" altLang="zh-TW" sz="2400" dirty="0"/>
              <a:t>recours de droit civil</a:t>
            </a:r>
          </a:p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Les </a:t>
            </a:r>
            <a:r>
              <a:rPr lang="de-DE" altLang="zh-TW" sz="2400" dirty="0"/>
              <a:t>scénarios typiques</a:t>
            </a:r>
          </a:p>
          <a:p>
            <a:pPr>
              <a:buFont typeface="Wingdings" pitchFamily="2" charset="2"/>
              <a:buChar char="Ø"/>
            </a:pPr>
            <a:r>
              <a:rPr lang="fr-FR" altLang="zh-TW" sz="2400" dirty="0"/>
              <a:t> </a:t>
            </a:r>
            <a:r>
              <a:rPr lang="fr-FR" altLang="zh-TW" sz="2400" dirty="0" smtClean="0"/>
              <a:t> La </a:t>
            </a:r>
            <a:r>
              <a:rPr lang="fr-FR" altLang="zh-TW" sz="2400" dirty="0"/>
              <a:t>contre-attaque: principes et recettes</a:t>
            </a:r>
          </a:p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Les </a:t>
            </a:r>
            <a:r>
              <a:rPr lang="de-DE" altLang="zh-TW" sz="2400" dirty="0"/>
              <a:t>derniers développements</a:t>
            </a:r>
            <a:endParaRPr lang="en-US" sz="2400" noProof="1"/>
          </a:p>
        </p:txBody>
      </p:sp>
      <p:sp>
        <p:nvSpPr>
          <p:cNvPr id="7" name="文字方塊 6"/>
          <p:cNvSpPr txBox="1"/>
          <p:nvPr/>
        </p:nvSpPr>
        <p:spPr>
          <a:xfrm>
            <a:off x="928662" y="785794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zh-TW" sz="2800" b="1" dirty="0"/>
              <a:t>Sommaire</a:t>
            </a:r>
            <a:endParaRPr lang="zh-TW" altLang="en-US" sz="2800" b="1" dirty="0"/>
          </a:p>
        </p:txBody>
      </p:sp>
      <p:cxnSp>
        <p:nvCxnSpPr>
          <p:cNvPr id="9" name="直線接點 8"/>
          <p:cNvCxnSpPr/>
          <p:nvPr/>
        </p:nvCxnSpPr>
        <p:spPr bwMode="auto">
          <a:xfrm>
            <a:off x="928662" y="1428736"/>
            <a:ext cx="750099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8" y="115888"/>
            <a:ext cx="8888412" cy="651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 descr="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88238" y="5767388"/>
            <a:ext cx="900112" cy="830262"/>
          </a:xfrm>
          <a:prstGeom prst="rect">
            <a:avLst/>
          </a:prstGeom>
          <a:noFill/>
        </p:spPr>
      </p:pic>
      <p:sp>
        <p:nvSpPr>
          <p:cNvPr id="3080" name="Rectangle 3"/>
          <p:cNvSpPr>
            <a:spLocks noChangeArrowheads="1"/>
          </p:cNvSpPr>
          <p:nvPr/>
        </p:nvSpPr>
        <p:spPr bwMode="gray">
          <a:xfrm>
            <a:off x="900113" y="1709738"/>
            <a:ext cx="7343775" cy="424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>
              <a:buFont typeface="Wingdings" pitchFamily="2" charset="2"/>
              <a:buChar char="Ø"/>
            </a:pPr>
            <a:r>
              <a:rPr lang="de-DE" altLang="zh-TW" sz="2400" dirty="0" smtClean="0"/>
              <a:t>  </a:t>
            </a:r>
            <a:r>
              <a:rPr lang="fr-FR" altLang="zh-TW" sz="2400" dirty="0" smtClean="0"/>
              <a:t>Entrée </a:t>
            </a:r>
            <a:r>
              <a:rPr lang="fr-FR" altLang="zh-TW" sz="2400" dirty="0"/>
              <a:t>dans l’OMC (décembre 2001)</a:t>
            </a:r>
            <a:endParaRPr lang="de-DE" altLang="zh-TW" sz="2400" dirty="0"/>
          </a:p>
          <a:p>
            <a:pPr>
              <a:buFont typeface="Wingdings" pitchFamily="2" charset="2"/>
              <a:buChar char="Ø"/>
            </a:pPr>
            <a:r>
              <a:rPr lang="fr-FR" altLang="zh-TW" sz="2400" dirty="0" smtClean="0"/>
              <a:t>  La </a:t>
            </a:r>
            <a:r>
              <a:rPr lang="fr-FR" altLang="zh-TW" sz="2400" dirty="0"/>
              <a:t>Chine a révisé, abrogé et complété </a:t>
            </a:r>
            <a:r>
              <a:rPr lang="fr-FR" altLang="zh-TW" sz="2400" dirty="0" smtClean="0"/>
              <a:t>ses lois</a:t>
            </a:r>
          </a:p>
          <a:p>
            <a:r>
              <a:rPr lang="fr-FR" altLang="zh-TW" sz="2400" dirty="0" smtClean="0"/>
              <a:t>     pour conformer à TRIPS</a:t>
            </a:r>
            <a:endParaRPr lang="fr-FR" altLang="zh-TW" sz="2400" dirty="0"/>
          </a:p>
          <a:p>
            <a:pPr>
              <a:buFont typeface="Wingdings" pitchFamily="2" charset="2"/>
              <a:buChar char="Ø"/>
            </a:pPr>
            <a:r>
              <a:rPr lang="fr-FR" altLang="zh-TW" sz="2400" dirty="0" smtClean="0"/>
              <a:t>  Loi </a:t>
            </a:r>
            <a:r>
              <a:rPr lang="fr-FR" altLang="zh-TW" sz="2400" dirty="0"/>
              <a:t>sur les droits d’auteur (révisée 2001)</a:t>
            </a:r>
          </a:p>
          <a:p>
            <a:pPr>
              <a:buFont typeface="Wingdings" pitchFamily="2" charset="2"/>
              <a:buChar char="Ø"/>
            </a:pPr>
            <a:r>
              <a:rPr lang="fr-FR" altLang="zh-TW" sz="2400" dirty="0"/>
              <a:t> </a:t>
            </a:r>
            <a:r>
              <a:rPr lang="fr-FR" altLang="zh-TW" sz="2400" dirty="0" smtClean="0"/>
              <a:t> Loi </a:t>
            </a:r>
            <a:r>
              <a:rPr lang="fr-FR" altLang="zh-TW" sz="2400" dirty="0"/>
              <a:t>sur les brevets (révisée 2000)</a:t>
            </a:r>
          </a:p>
          <a:p>
            <a:pPr>
              <a:buFont typeface="Wingdings" pitchFamily="2" charset="2"/>
              <a:buChar char="Ø"/>
            </a:pPr>
            <a:r>
              <a:rPr lang="fr-FR" altLang="zh-TW" sz="2400" dirty="0" smtClean="0"/>
              <a:t>  Loi </a:t>
            </a:r>
            <a:r>
              <a:rPr lang="fr-FR" altLang="zh-TW" sz="2400" dirty="0"/>
              <a:t>sur les marques (révisée 2001)</a:t>
            </a:r>
          </a:p>
          <a:p>
            <a:pPr>
              <a:buFont typeface="Wingdings" pitchFamily="2" charset="2"/>
              <a:buChar char="Ø"/>
            </a:pPr>
            <a:r>
              <a:rPr lang="fr-FR" altLang="zh-TW" sz="2400" dirty="0"/>
              <a:t> </a:t>
            </a:r>
            <a:r>
              <a:rPr lang="fr-FR" altLang="zh-TW" sz="2400" dirty="0" smtClean="0"/>
              <a:t> Loi </a:t>
            </a:r>
            <a:r>
              <a:rPr lang="fr-FR" altLang="zh-TW" sz="2400" dirty="0"/>
              <a:t>sur la concurrence déloyale (1993)</a:t>
            </a:r>
          </a:p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Loi </a:t>
            </a:r>
            <a:r>
              <a:rPr lang="de-DE" altLang="zh-TW" sz="2400" dirty="0"/>
              <a:t>sur les cartels (- ?)</a:t>
            </a:r>
          </a:p>
          <a:p>
            <a:pPr>
              <a:buFont typeface="Wingdings" pitchFamily="2" charset="2"/>
              <a:buChar char="Ø"/>
            </a:pPr>
            <a:r>
              <a:rPr lang="de-DE" altLang="zh-TW" sz="2400" dirty="0" smtClean="0"/>
              <a:t>  Nombreuses </a:t>
            </a:r>
            <a:r>
              <a:rPr lang="de-DE" altLang="zh-TW" sz="2400" dirty="0"/>
              <a:t>ordonnances, </a:t>
            </a:r>
            <a:r>
              <a:rPr lang="de-DE" altLang="zh-TW" sz="2400" dirty="0" smtClean="0"/>
              <a:t>décrets,jugements</a:t>
            </a:r>
            <a:r>
              <a:rPr lang="de-DE" altLang="zh-TW" sz="2400" dirty="0"/>
              <a:t>, </a:t>
            </a:r>
            <a:endParaRPr lang="de-DE" altLang="zh-TW" sz="2400" dirty="0" smtClean="0"/>
          </a:p>
          <a:p>
            <a:r>
              <a:rPr lang="de-DE" altLang="zh-TW" sz="2400" dirty="0"/>
              <a:t> </a:t>
            </a:r>
            <a:r>
              <a:rPr lang="de-DE" altLang="zh-TW" sz="2400" dirty="0" smtClean="0"/>
              <a:t>    « </a:t>
            </a:r>
            <a:r>
              <a:rPr lang="de-DE" altLang="zh-TW" sz="2400" dirty="0"/>
              <a:t>explications », etc.</a:t>
            </a:r>
            <a:endParaRPr lang="en-US" sz="2400" noProof="1"/>
          </a:p>
        </p:txBody>
      </p:sp>
      <p:sp>
        <p:nvSpPr>
          <p:cNvPr id="7" name="文字方塊 6"/>
          <p:cNvSpPr txBox="1"/>
          <p:nvPr/>
        </p:nvSpPr>
        <p:spPr>
          <a:xfrm>
            <a:off x="928662" y="785794"/>
            <a:ext cx="6215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TW" sz="2800" b="1" dirty="0"/>
              <a:t>Traités, TRIPS, l’OMC et les lois</a:t>
            </a:r>
            <a:endParaRPr lang="zh-TW" altLang="en-US" sz="2800" b="1" dirty="0"/>
          </a:p>
        </p:txBody>
      </p:sp>
      <p:cxnSp>
        <p:nvCxnSpPr>
          <p:cNvPr id="9" name="直線接點 8"/>
          <p:cNvCxnSpPr/>
          <p:nvPr/>
        </p:nvCxnSpPr>
        <p:spPr bwMode="auto">
          <a:xfrm>
            <a:off x="928662" y="1428736"/>
            <a:ext cx="750099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8" y="115888"/>
            <a:ext cx="8888412" cy="651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 descr="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88238" y="5767388"/>
            <a:ext cx="900112" cy="830262"/>
          </a:xfrm>
          <a:prstGeom prst="rect">
            <a:avLst/>
          </a:prstGeom>
          <a:noFill/>
        </p:spPr>
      </p:pic>
      <p:sp>
        <p:nvSpPr>
          <p:cNvPr id="3080" name="Rectangle 3"/>
          <p:cNvSpPr>
            <a:spLocks noChangeArrowheads="1"/>
          </p:cNvSpPr>
          <p:nvPr/>
        </p:nvSpPr>
        <p:spPr bwMode="gray">
          <a:xfrm>
            <a:off x="900113" y="1709738"/>
            <a:ext cx="7343775" cy="4433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Les </a:t>
            </a:r>
            <a:r>
              <a:rPr lang="de-DE" altLang="zh-TW" sz="2400" dirty="0"/>
              <a:t>mécanismes macro-économique </a:t>
            </a:r>
            <a:r>
              <a:rPr lang="de-DE" altLang="zh-TW" sz="2400" dirty="0" smtClean="0"/>
              <a:t>pour </a:t>
            </a:r>
            <a:r>
              <a:rPr lang="fr-FR" altLang="zh-TW" sz="2400" dirty="0" smtClean="0"/>
              <a:t>la Chine</a:t>
            </a:r>
          </a:p>
          <a:p>
            <a:r>
              <a:rPr lang="fr-FR" altLang="zh-TW" sz="2400" dirty="0" smtClean="0"/>
              <a:t>     (exemples: pharma, music)</a:t>
            </a:r>
            <a:endParaRPr lang="fr-FR" altLang="zh-TW" sz="2400" dirty="0"/>
          </a:p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Situation </a:t>
            </a:r>
            <a:r>
              <a:rPr lang="de-DE" altLang="zh-TW" sz="2400" dirty="0"/>
              <a:t>actuelle en pratique:</a:t>
            </a:r>
          </a:p>
          <a:p>
            <a:pPr lvl="1">
              <a:buFont typeface="Arial" pitchFamily="34" charset="0"/>
              <a:buChar char="•"/>
            </a:pPr>
            <a:r>
              <a:rPr lang="de-DE" altLang="zh-TW" sz="2000" dirty="0" smtClean="0"/>
              <a:t>  les </a:t>
            </a:r>
            <a:r>
              <a:rPr lang="de-DE" altLang="zh-TW" sz="2000" dirty="0"/>
              <a:t>marques</a:t>
            </a:r>
          </a:p>
          <a:p>
            <a:pPr lvl="1">
              <a:buFont typeface="Arial" pitchFamily="34" charset="0"/>
              <a:buChar char="•"/>
            </a:pPr>
            <a:r>
              <a:rPr lang="de-DE" altLang="zh-TW" sz="2000" dirty="0"/>
              <a:t> </a:t>
            </a:r>
            <a:r>
              <a:rPr lang="de-DE" altLang="zh-TW" sz="2000" dirty="0" smtClean="0"/>
              <a:t> les </a:t>
            </a:r>
            <a:r>
              <a:rPr lang="de-DE" altLang="zh-TW" sz="2000" dirty="0"/>
              <a:t>brevets</a:t>
            </a:r>
          </a:p>
          <a:p>
            <a:pPr lvl="1">
              <a:buFont typeface="Arial" pitchFamily="34" charset="0"/>
              <a:buChar char="•"/>
            </a:pPr>
            <a:r>
              <a:rPr lang="de-DE" altLang="zh-TW" sz="2000" dirty="0"/>
              <a:t> </a:t>
            </a:r>
            <a:r>
              <a:rPr lang="de-DE" altLang="zh-TW" sz="2000" dirty="0" smtClean="0"/>
              <a:t> les </a:t>
            </a:r>
            <a:r>
              <a:rPr lang="de-DE" altLang="zh-TW" sz="2000" dirty="0"/>
              <a:t>droits d’auteurs</a:t>
            </a:r>
          </a:p>
          <a:p>
            <a:pPr lvl="1">
              <a:buFont typeface="Arial" pitchFamily="34" charset="0"/>
              <a:buChar char="•"/>
            </a:pPr>
            <a:r>
              <a:rPr lang="de-DE" altLang="zh-TW" sz="2000" dirty="0" smtClean="0"/>
              <a:t>  le know-how</a:t>
            </a:r>
          </a:p>
          <a:p>
            <a:pPr lvl="1">
              <a:buFont typeface="Arial" pitchFamily="34" charset="0"/>
              <a:buChar char="•"/>
            </a:pPr>
            <a:r>
              <a:rPr lang="de-DE" altLang="zh-TW" sz="2000" dirty="0"/>
              <a:t> </a:t>
            </a:r>
            <a:r>
              <a:rPr lang="de-DE" altLang="zh-TW" sz="2000" dirty="0" smtClean="0"/>
              <a:t> « </a:t>
            </a:r>
            <a:r>
              <a:rPr lang="de-DE" altLang="zh-TW" sz="2000" dirty="0"/>
              <a:t>domain names »</a:t>
            </a:r>
          </a:p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L’effets </a:t>
            </a:r>
            <a:r>
              <a:rPr lang="de-DE" altLang="zh-TW" sz="2400" dirty="0"/>
              <a:t>de l’OMC</a:t>
            </a:r>
          </a:p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Pression </a:t>
            </a:r>
            <a:r>
              <a:rPr lang="de-DE" altLang="zh-TW" sz="2400" dirty="0"/>
              <a:t>politique des Etats-Unis</a:t>
            </a:r>
          </a:p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Pression </a:t>
            </a:r>
            <a:r>
              <a:rPr lang="de-DE" altLang="zh-TW" sz="2400" dirty="0"/>
              <a:t>politique de l’Europe?</a:t>
            </a:r>
          </a:p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les </a:t>
            </a:r>
            <a:r>
              <a:rPr lang="de-DE" altLang="zh-TW" sz="2400" dirty="0"/>
              <a:t>pressions de l’intérieure ./..</a:t>
            </a:r>
            <a:endParaRPr lang="en-US" sz="2400" noProof="1"/>
          </a:p>
        </p:txBody>
      </p:sp>
      <p:sp>
        <p:nvSpPr>
          <p:cNvPr id="7" name="文字方塊 6"/>
          <p:cNvSpPr txBox="1"/>
          <p:nvPr/>
        </p:nvSpPr>
        <p:spPr>
          <a:xfrm>
            <a:off x="928662" y="785794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zh-TW" sz="2800" b="1" dirty="0"/>
              <a:t>Un état des lieux</a:t>
            </a:r>
            <a:endParaRPr lang="zh-TW" altLang="en-US" sz="2800" b="1" dirty="0"/>
          </a:p>
        </p:txBody>
      </p:sp>
      <p:cxnSp>
        <p:nvCxnSpPr>
          <p:cNvPr id="9" name="直線接點 8"/>
          <p:cNvCxnSpPr/>
          <p:nvPr/>
        </p:nvCxnSpPr>
        <p:spPr bwMode="auto">
          <a:xfrm>
            <a:off x="928662" y="1428736"/>
            <a:ext cx="750099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8" y="115888"/>
            <a:ext cx="8888412" cy="651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 descr="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88238" y="5767388"/>
            <a:ext cx="900112" cy="830262"/>
          </a:xfrm>
          <a:prstGeom prst="rect">
            <a:avLst/>
          </a:prstGeom>
          <a:noFill/>
        </p:spPr>
      </p:pic>
      <p:sp>
        <p:nvSpPr>
          <p:cNvPr id="7" name="文字方塊 6"/>
          <p:cNvSpPr txBox="1"/>
          <p:nvPr/>
        </p:nvSpPr>
        <p:spPr>
          <a:xfrm>
            <a:off x="928662" y="785794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/>
              <a:t>90%!</a:t>
            </a:r>
            <a:endParaRPr lang="zh-TW" altLang="en-US" sz="2800" b="1" dirty="0"/>
          </a:p>
        </p:txBody>
      </p:sp>
      <p:cxnSp>
        <p:nvCxnSpPr>
          <p:cNvPr id="9" name="直線接點 8"/>
          <p:cNvCxnSpPr/>
          <p:nvPr/>
        </p:nvCxnSpPr>
        <p:spPr bwMode="auto">
          <a:xfrm>
            <a:off x="928662" y="1428736"/>
            <a:ext cx="750099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1500174"/>
            <a:ext cx="650085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8" y="115888"/>
            <a:ext cx="8888412" cy="651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 descr="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88238" y="5767388"/>
            <a:ext cx="900112" cy="830262"/>
          </a:xfrm>
          <a:prstGeom prst="rect">
            <a:avLst/>
          </a:prstGeom>
          <a:noFill/>
        </p:spPr>
      </p:pic>
      <p:sp>
        <p:nvSpPr>
          <p:cNvPr id="3080" name="Rectangle 3"/>
          <p:cNvSpPr>
            <a:spLocks noChangeArrowheads="1"/>
          </p:cNvSpPr>
          <p:nvPr/>
        </p:nvSpPr>
        <p:spPr bwMode="gray">
          <a:xfrm>
            <a:off x="900113" y="1709738"/>
            <a:ext cx="7343775" cy="4433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>
              <a:buFont typeface="Wingdings" pitchFamily="2" charset="2"/>
              <a:buChar char="Ø"/>
            </a:pPr>
            <a:r>
              <a:rPr lang="fr-FR" altLang="zh-TW" sz="2400" dirty="0" smtClean="0"/>
              <a:t>  La </a:t>
            </a:r>
            <a:r>
              <a:rPr lang="fr-FR" altLang="zh-TW" sz="2400" dirty="0"/>
              <a:t>Chine comme Etat de </a:t>
            </a:r>
            <a:r>
              <a:rPr lang="fr-FR" altLang="zh-TW" sz="2400" dirty="0" smtClean="0"/>
              <a:t>droit </a:t>
            </a:r>
            <a:r>
              <a:rPr lang="de-DE" altLang="zh-TW" sz="2400" dirty="0" smtClean="0"/>
              <a:t>administratif</a:t>
            </a:r>
          </a:p>
          <a:p>
            <a:endParaRPr lang="de-DE" altLang="zh-TW" sz="2400" dirty="0"/>
          </a:p>
          <a:p>
            <a:pPr>
              <a:buFont typeface="Wingdings" pitchFamily="2" charset="2"/>
              <a:buChar char="Ø"/>
            </a:pPr>
            <a:r>
              <a:rPr lang="fr-FR" altLang="zh-TW" sz="2400" dirty="0"/>
              <a:t> </a:t>
            </a:r>
            <a:r>
              <a:rPr lang="fr-FR" altLang="zh-TW" sz="2400" dirty="0" smtClean="0"/>
              <a:t> Les </a:t>
            </a:r>
            <a:r>
              <a:rPr lang="fr-FR" altLang="zh-TW" sz="2400" dirty="0"/>
              <a:t>autorités: central / local, </a:t>
            </a:r>
            <a:r>
              <a:rPr lang="fr-FR" altLang="zh-TW" sz="2400" dirty="0" smtClean="0"/>
              <a:t>MOFCOM, SAIC, </a:t>
            </a:r>
          </a:p>
          <a:p>
            <a:r>
              <a:rPr lang="fr-FR" altLang="zh-TW" sz="2400" dirty="0" smtClean="0"/>
              <a:t>     SAFE, les douanes, etc.</a:t>
            </a:r>
          </a:p>
          <a:p>
            <a:endParaRPr lang="fr-FR" altLang="zh-TW" sz="2400" dirty="0"/>
          </a:p>
          <a:p>
            <a:pPr>
              <a:buFont typeface="Wingdings" pitchFamily="2" charset="2"/>
              <a:buChar char="Ø"/>
            </a:pPr>
            <a:r>
              <a:rPr lang="fr-FR" altLang="zh-TW" sz="2400" dirty="0" smtClean="0"/>
              <a:t>  Le </a:t>
            </a:r>
            <a:r>
              <a:rPr lang="fr-FR" altLang="zh-TW" sz="2400" dirty="0"/>
              <a:t>nouvelle « loi sur les licences </a:t>
            </a:r>
            <a:r>
              <a:rPr lang="fr-FR" altLang="zh-TW" sz="2400" dirty="0" smtClean="0"/>
              <a:t>»</a:t>
            </a:r>
          </a:p>
          <a:p>
            <a:endParaRPr lang="fr-FR" altLang="zh-TW" sz="2400" dirty="0"/>
          </a:p>
          <a:p>
            <a:pPr>
              <a:buFont typeface="Wingdings" pitchFamily="2" charset="2"/>
              <a:buChar char="Ø"/>
            </a:pPr>
            <a:r>
              <a:rPr lang="fr-FR" altLang="zh-TW" sz="2400" dirty="0" smtClean="0"/>
              <a:t>  l’art </a:t>
            </a:r>
            <a:r>
              <a:rPr lang="fr-FR" altLang="zh-TW" sz="2400" dirty="0"/>
              <a:t>de la guerre (Astérix et Obélix)</a:t>
            </a:r>
            <a:endParaRPr lang="en-US" sz="2400" noProof="1"/>
          </a:p>
        </p:txBody>
      </p:sp>
      <p:sp>
        <p:nvSpPr>
          <p:cNvPr id="7" name="文字方塊 6"/>
          <p:cNvSpPr txBox="1"/>
          <p:nvPr/>
        </p:nvSpPr>
        <p:spPr>
          <a:xfrm>
            <a:off x="928662" y="785794"/>
            <a:ext cx="5500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TW" sz="2800" b="1" dirty="0"/>
              <a:t>Le pilier de droit administrative</a:t>
            </a:r>
            <a:endParaRPr lang="zh-TW" altLang="en-US" sz="2800" b="1" dirty="0"/>
          </a:p>
        </p:txBody>
      </p:sp>
      <p:cxnSp>
        <p:nvCxnSpPr>
          <p:cNvPr id="9" name="直線接點 8"/>
          <p:cNvCxnSpPr/>
          <p:nvPr/>
        </p:nvCxnSpPr>
        <p:spPr bwMode="auto">
          <a:xfrm>
            <a:off x="928662" y="1428736"/>
            <a:ext cx="750099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8" y="115888"/>
            <a:ext cx="8888412" cy="651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 descr="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88238" y="5767388"/>
            <a:ext cx="900112" cy="830262"/>
          </a:xfrm>
          <a:prstGeom prst="rect">
            <a:avLst/>
          </a:prstGeom>
          <a:noFill/>
        </p:spPr>
      </p:pic>
      <p:sp>
        <p:nvSpPr>
          <p:cNvPr id="3080" name="Rectangle 3"/>
          <p:cNvSpPr>
            <a:spLocks noChangeArrowheads="1"/>
          </p:cNvSpPr>
          <p:nvPr/>
        </p:nvSpPr>
        <p:spPr bwMode="gray">
          <a:xfrm>
            <a:off x="900113" y="1709738"/>
            <a:ext cx="7343775" cy="4433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>
              <a:buFont typeface="Wingdings" pitchFamily="2" charset="2"/>
              <a:buChar char="Ø"/>
            </a:pPr>
            <a:r>
              <a:rPr lang="fr-FR" altLang="zh-TW" sz="2400" dirty="0"/>
              <a:t> </a:t>
            </a:r>
            <a:r>
              <a:rPr lang="fr-FR" altLang="zh-TW" sz="2400" dirty="0" smtClean="0"/>
              <a:t> Provisions </a:t>
            </a:r>
            <a:r>
              <a:rPr lang="fr-FR" altLang="zh-TW" sz="2400" dirty="0"/>
              <a:t>pénales (Art. 213 à 219 </a:t>
            </a:r>
            <a:r>
              <a:rPr lang="fr-FR" altLang="zh-TW" sz="2400" dirty="0" smtClean="0"/>
              <a:t>du Code Pénal</a:t>
            </a:r>
          </a:p>
          <a:p>
            <a:r>
              <a:rPr lang="fr-FR" altLang="zh-TW" sz="2400" dirty="0" smtClean="0"/>
              <a:t>     de la Chine)</a:t>
            </a:r>
            <a:endParaRPr lang="fr-FR" altLang="zh-TW" sz="2400" dirty="0"/>
          </a:p>
          <a:p>
            <a:pPr>
              <a:buFont typeface="Wingdings" pitchFamily="2" charset="2"/>
              <a:buChar char="Ø"/>
            </a:pPr>
            <a:r>
              <a:rPr lang="fr-FR" altLang="zh-TW" sz="2400" dirty="0" smtClean="0"/>
              <a:t>  Interprétation </a:t>
            </a:r>
            <a:r>
              <a:rPr lang="fr-FR" altLang="zh-TW" sz="2400" dirty="0"/>
              <a:t>par la Cour Suprême </a:t>
            </a:r>
            <a:r>
              <a:rPr lang="fr-FR" altLang="zh-TW" sz="2400" dirty="0" smtClean="0"/>
              <a:t>du Peuple de</a:t>
            </a:r>
          </a:p>
          <a:p>
            <a:r>
              <a:rPr lang="fr-FR" altLang="zh-TW" sz="2400" dirty="0" smtClean="0"/>
              <a:t>     2004 sur le:</a:t>
            </a:r>
          </a:p>
          <a:p>
            <a:r>
              <a:rPr lang="fr-FR" altLang="zh-TW" sz="2400" dirty="0"/>
              <a:t> </a:t>
            </a:r>
          </a:p>
          <a:p>
            <a:r>
              <a:rPr lang="en-US" altLang="zh-TW" sz="2400" dirty="0" smtClean="0"/>
              <a:t>         </a:t>
            </a:r>
            <a:r>
              <a:rPr lang="en-US" altLang="zh-TW" sz="2400" i="1" dirty="0" smtClean="0"/>
              <a:t>“</a:t>
            </a:r>
            <a:r>
              <a:rPr lang="en-US" altLang="zh-TW" sz="2400" i="1" dirty="0"/>
              <a:t>Handling of Criminal Cases </a:t>
            </a:r>
            <a:r>
              <a:rPr lang="en-US" altLang="zh-TW" sz="2400" i="1" dirty="0" smtClean="0"/>
              <a:t>Infringing</a:t>
            </a:r>
            <a:endParaRPr lang="de-DE" altLang="zh-TW" sz="2400" i="1" dirty="0" smtClean="0"/>
          </a:p>
          <a:p>
            <a:r>
              <a:rPr lang="de-DE" altLang="zh-TW" sz="2400" i="1" dirty="0" smtClean="0"/>
              <a:t>          Intellectual Property Rights”</a:t>
            </a:r>
          </a:p>
          <a:p>
            <a:endParaRPr lang="de-DE" altLang="zh-TW" sz="2400" i="1" dirty="0" smtClean="0"/>
          </a:p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Baisse </a:t>
            </a:r>
            <a:r>
              <a:rPr lang="de-DE" altLang="zh-TW" sz="2400" dirty="0"/>
              <a:t>des seuils </a:t>
            </a:r>
            <a:r>
              <a:rPr lang="de-DE" altLang="zh-TW" sz="2400" dirty="0" smtClean="0"/>
              <a:t>applicables, clarifications</a:t>
            </a:r>
            <a:endParaRPr lang="de-DE" altLang="zh-TW" sz="2400" dirty="0"/>
          </a:p>
          <a:p>
            <a:pPr>
              <a:buFont typeface="Wingdings" pitchFamily="2" charset="2"/>
              <a:buChar char="Ø"/>
            </a:pPr>
            <a:r>
              <a:rPr lang="fr-FR" altLang="zh-TW" sz="2400" dirty="0" smtClean="0"/>
              <a:t>  Coopération </a:t>
            </a:r>
            <a:r>
              <a:rPr lang="fr-FR" altLang="zh-TW" sz="2400" dirty="0"/>
              <a:t>avec la police, rôle </a:t>
            </a:r>
            <a:r>
              <a:rPr lang="fr-FR" altLang="zh-TW" sz="2400" dirty="0" smtClean="0"/>
              <a:t>des </a:t>
            </a:r>
            <a:r>
              <a:rPr lang="de-DE" altLang="zh-TW" sz="2400" dirty="0" smtClean="0"/>
              <a:t>détectives</a:t>
            </a:r>
          </a:p>
          <a:p>
            <a:r>
              <a:rPr lang="de-DE" altLang="zh-TW" sz="2400" dirty="0" smtClean="0"/>
              <a:t>     privés (« investigators »)</a:t>
            </a:r>
            <a:endParaRPr lang="en-US" sz="2400" noProof="1"/>
          </a:p>
        </p:txBody>
      </p:sp>
      <p:sp>
        <p:nvSpPr>
          <p:cNvPr id="7" name="文字方塊 6"/>
          <p:cNvSpPr txBox="1"/>
          <p:nvPr/>
        </p:nvSpPr>
        <p:spPr>
          <a:xfrm>
            <a:off x="928662" y="785794"/>
            <a:ext cx="5500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TW" sz="2800" b="1" dirty="0"/>
              <a:t>La voie du droit pénal</a:t>
            </a:r>
            <a:endParaRPr lang="zh-TW" altLang="en-US" sz="2800" b="1" dirty="0"/>
          </a:p>
        </p:txBody>
      </p:sp>
      <p:cxnSp>
        <p:nvCxnSpPr>
          <p:cNvPr id="9" name="直線接點 8"/>
          <p:cNvCxnSpPr/>
          <p:nvPr/>
        </p:nvCxnSpPr>
        <p:spPr bwMode="auto">
          <a:xfrm>
            <a:off x="928662" y="1428736"/>
            <a:ext cx="750099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8" y="115888"/>
            <a:ext cx="8888412" cy="651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 descr="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88238" y="5767388"/>
            <a:ext cx="900112" cy="830262"/>
          </a:xfrm>
          <a:prstGeom prst="rect">
            <a:avLst/>
          </a:prstGeom>
          <a:noFill/>
        </p:spPr>
      </p:pic>
      <p:sp>
        <p:nvSpPr>
          <p:cNvPr id="3080" name="Rectangle 3"/>
          <p:cNvSpPr>
            <a:spLocks noChangeArrowheads="1"/>
          </p:cNvSpPr>
          <p:nvPr/>
        </p:nvSpPr>
        <p:spPr bwMode="gray">
          <a:xfrm>
            <a:off x="900113" y="1709738"/>
            <a:ext cx="7529539" cy="4433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>
              <a:buFont typeface="Wingdings" pitchFamily="2" charset="2"/>
              <a:buChar char="Ø"/>
            </a:pPr>
            <a:r>
              <a:rPr lang="fr-FR" altLang="zh-TW" sz="2400" dirty="0"/>
              <a:t> </a:t>
            </a:r>
            <a:r>
              <a:rPr lang="fr-FR" altLang="zh-TW" sz="2400" dirty="0" smtClean="0"/>
              <a:t> Bases </a:t>
            </a:r>
            <a:r>
              <a:rPr lang="fr-FR" altLang="zh-TW" sz="2400" dirty="0"/>
              <a:t>légales: lois, ordonnances, </a:t>
            </a:r>
            <a:r>
              <a:rPr lang="fr-FR" altLang="zh-TW" sz="2400" dirty="0" smtClean="0"/>
              <a:t>et </a:t>
            </a:r>
            <a:r>
              <a:rPr lang="de-DE" altLang="zh-TW" sz="2400" dirty="0" smtClean="0"/>
              <a:t>autres</a:t>
            </a:r>
          </a:p>
          <a:p>
            <a:endParaRPr lang="de-DE" altLang="zh-TW" sz="2400" dirty="0" smtClean="0"/>
          </a:p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Les </a:t>
            </a:r>
            <a:r>
              <a:rPr lang="de-DE" altLang="zh-TW" sz="2400" dirty="0"/>
              <a:t>éléments essentiels</a:t>
            </a:r>
            <a:r>
              <a:rPr lang="de-DE" altLang="zh-TW" sz="2400" dirty="0" smtClean="0"/>
              <a:t>:</a:t>
            </a:r>
          </a:p>
          <a:p>
            <a:endParaRPr lang="de-DE" altLang="zh-TW" sz="2400" dirty="0"/>
          </a:p>
          <a:p>
            <a:pPr lvl="1">
              <a:buFont typeface="Arial" pitchFamily="34" charset="0"/>
              <a:buChar char="•"/>
            </a:pPr>
            <a:r>
              <a:rPr lang="de-DE" altLang="zh-TW" sz="2200" dirty="0" smtClean="0"/>
              <a:t>  les </a:t>
            </a:r>
            <a:r>
              <a:rPr lang="de-DE" altLang="zh-TW" sz="2200" dirty="0"/>
              <a:t>montants des </a:t>
            </a:r>
            <a:r>
              <a:rPr lang="de-DE" altLang="zh-TW" sz="2200" dirty="0" smtClean="0"/>
              <a:t>dommages</a:t>
            </a:r>
          </a:p>
          <a:p>
            <a:pPr lvl="1">
              <a:buFont typeface="Arial" pitchFamily="34" charset="0"/>
              <a:buChar char="•"/>
            </a:pPr>
            <a:r>
              <a:rPr lang="de-DE" altLang="zh-TW" sz="2200" dirty="0" smtClean="0"/>
              <a:t>  les </a:t>
            </a:r>
            <a:r>
              <a:rPr lang="de-DE" altLang="zh-TW" sz="2200" dirty="0"/>
              <a:t>mesures provisoires</a:t>
            </a:r>
          </a:p>
          <a:p>
            <a:pPr lvl="1">
              <a:buFont typeface="Arial" pitchFamily="34" charset="0"/>
              <a:buChar char="•"/>
            </a:pPr>
            <a:r>
              <a:rPr lang="de-DE" altLang="zh-TW" sz="2200" dirty="0" smtClean="0"/>
              <a:t>  « </a:t>
            </a:r>
            <a:r>
              <a:rPr lang="de-DE" altLang="zh-TW" sz="2200" dirty="0"/>
              <a:t>discovery »</a:t>
            </a:r>
          </a:p>
          <a:p>
            <a:pPr lvl="1">
              <a:buFont typeface="Arial" pitchFamily="34" charset="0"/>
              <a:buChar char="•"/>
            </a:pPr>
            <a:r>
              <a:rPr lang="de-DE" altLang="zh-TW" sz="2200" dirty="0" smtClean="0"/>
              <a:t>  détectives </a:t>
            </a:r>
            <a:r>
              <a:rPr lang="de-DE" altLang="zh-TW" sz="2200" dirty="0"/>
              <a:t>privés (« investigators »)</a:t>
            </a:r>
          </a:p>
          <a:p>
            <a:pPr lvl="1">
              <a:buFont typeface="Arial" pitchFamily="34" charset="0"/>
              <a:buChar char="•"/>
            </a:pPr>
            <a:r>
              <a:rPr lang="de-DE" altLang="zh-TW" sz="2200" dirty="0" smtClean="0"/>
              <a:t>  exécution </a:t>
            </a:r>
            <a:r>
              <a:rPr lang="de-DE" altLang="zh-TW" sz="2200" dirty="0"/>
              <a:t>forcée</a:t>
            </a:r>
          </a:p>
          <a:p>
            <a:pPr lvl="1">
              <a:buFont typeface="Arial" pitchFamily="34" charset="0"/>
              <a:buChar char="•"/>
            </a:pPr>
            <a:r>
              <a:rPr lang="de-DE" altLang="zh-TW" sz="2200" dirty="0"/>
              <a:t> </a:t>
            </a:r>
            <a:r>
              <a:rPr lang="de-DE" altLang="zh-TW" sz="2200" dirty="0" smtClean="0"/>
              <a:t> niveau </a:t>
            </a:r>
            <a:r>
              <a:rPr lang="de-DE" altLang="zh-TW" sz="2200" dirty="0"/>
              <a:t>juridique des </a:t>
            </a:r>
            <a:r>
              <a:rPr lang="de-DE" altLang="zh-TW" sz="2200" dirty="0" smtClean="0"/>
              <a:t>juges</a:t>
            </a:r>
          </a:p>
          <a:p>
            <a:pPr lvl="1"/>
            <a:endParaRPr lang="de-DE" altLang="zh-TW" sz="2400" dirty="0" smtClean="0"/>
          </a:p>
          <a:p>
            <a:pPr>
              <a:buFont typeface="Wingdings" pitchFamily="2" charset="2"/>
              <a:buChar char="Ø"/>
            </a:pPr>
            <a:r>
              <a:rPr lang="fr-FR" altLang="zh-TW" sz="2400" dirty="0" smtClean="0"/>
              <a:t>  encore </a:t>
            </a:r>
            <a:r>
              <a:rPr lang="fr-FR" altLang="zh-TW" sz="2400" dirty="0"/>
              <a:t>une fois: l’OMC et la </a:t>
            </a:r>
            <a:r>
              <a:rPr lang="fr-FR" altLang="zh-TW" sz="2400" dirty="0" smtClean="0"/>
              <a:t>pression </a:t>
            </a:r>
            <a:r>
              <a:rPr lang="de-DE" altLang="zh-TW" sz="2400" dirty="0" smtClean="0"/>
              <a:t>des </a:t>
            </a:r>
            <a:r>
              <a:rPr lang="de-DE" altLang="zh-TW" sz="2400" dirty="0"/>
              <a:t>Etats-Unis</a:t>
            </a:r>
            <a:endParaRPr lang="en-US" sz="2400" noProof="1"/>
          </a:p>
        </p:txBody>
      </p:sp>
      <p:sp>
        <p:nvSpPr>
          <p:cNvPr id="7" name="文字方塊 6"/>
          <p:cNvSpPr txBox="1"/>
          <p:nvPr/>
        </p:nvSpPr>
        <p:spPr>
          <a:xfrm>
            <a:off x="928662" y="785794"/>
            <a:ext cx="5500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zh-TW" sz="2800" b="1" dirty="0"/>
              <a:t>Le pilier de droit administrative</a:t>
            </a:r>
            <a:endParaRPr lang="zh-TW" altLang="en-US" sz="2800" b="1" dirty="0"/>
          </a:p>
        </p:txBody>
      </p:sp>
      <p:cxnSp>
        <p:nvCxnSpPr>
          <p:cNvPr id="9" name="直線接點 8"/>
          <p:cNvCxnSpPr/>
          <p:nvPr/>
        </p:nvCxnSpPr>
        <p:spPr bwMode="auto">
          <a:xfrm>
            <a:off x="928662" y="1428736"/>
            <a:ext cx="750099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7638" y="115888"/>
            <a:ext cx="8888412" cy="651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 descr="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88238" y="5767388"/>
            <a:ext cx="900112" cy="830262"/>
          </a:xfrm>
          <a:prstGeom prst="rect">
            <a:avLst/>
          </a:prstGeom>
          <a:noFill/>
        </p:spPr>
      </p:pic>
      <p:sp>
        <p:nvSpPr>
          <p:cNvPr id="3080" name="Rectangle 3"/>
          <p:cNvSpPr>
            <a:spLocks noChangeArrowheads="1"/>
          </p:cNvSpPr>
          <p:nvPr/>
        </p:nvSpPr>
        <p:spPr bwMode="gray">
          <a:xfrm>
            <a:off x="900113" y="1709738"/>
            <a:ext cx="7343775" cy="4291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>
              <a:buFont typeface="Wingdings" pitchFamily="2" charset="2"/>
              <a:buChar char="Ø"/>
            </a:pPr>
            <a:r>
              <a:rPr lang="fr-FR" altLang="zh-TW" sz="2400" dirty="0"/>
              <a:t> </a:t>
            </a:r>
            <a:r>
              <a:rPr lang="fr-FR" altLang="zh-TW" sz="2400" dirty="0" smtClean="0"/>
              <a:t> </a:t>
            </a:r>
            <a:r>
              <a:rPr lang="de-DE" altLang="zh-TW" sz="2400" dirty="0" smtClean="0"/>
              <a:t>cas </a:t>
            </a:r>
            <a:r>
              <a:rPr lang="de-DE" altLang="zh-TW" sz="2400" dirty="0"/>
              <a:t>typiques</a:t>
            </a:r>
            <a:r>
              <a:rPr lang="de-DE" altLang="zh-TW" sz="2400" dirty="0" smtClean="0"/>
              <a:t>:</a:t>
            </a:r>
          </a:p>
          <a:p>
            <a:pPr>
              <a:buFont typeface="Wingdings" pitchFamily="2" charset="2"/>
              <a:buChar char="Ø"/>
            </a:pPr>
            <a:endParaRPr lang="de-DE" altLang="zh-TW" sz="2400" dirty="0"/>
          </a:p>
          <a:p>
            <a:pPr lvl="1">
              <a:buFont typeface="Arial" pitchFamily="34" charset="0"/>
              <a:buChar char="•"/>
            </a:pPr>
            <a:r>
              <a:rPr lang="fr-FR" altLang="zh-TW" sz="2000" dirty="0"/>
              <a:t> </a:t>
            </a:r>
            <a:r>
              <a:rPr lang="fr-FR" altLang="zh-TW" sz="2000" dirty="0" smtClean="0"/>
              <a:t> livraison </a:t>
            </a:r>
            <a:r>
              <a:rPr lang="fr-FR" altLang="zh-TW" sz="2000" dirty="0"/>
              <a:t>des machines vers la China</a:t>
            </a:r>
          </a:p>
          <a:p>
            <a:pPr lvl="1">
              <a:buFont typeface="Arial" pitchFamily="34" charset="0"/>
              <a:buChar char="•"/>
            </a:pPr>
            <a:r>
              <a:rPr lang="fr-FR" altLang="zh-TW" sz="2000" dirty="0" smtClean="0"/>
              <a:t>  licence </a:t>
            </a:r>
            <a:r>
              <a:rPr lang="fr-FR" altLang="zh-TW" sz="2000" dirty="0"/>
              <a:t>des droits vers la Chine</a:t>
            </a:r>
          </a:p>
          <a:p>
            <a:pPr lvl="1">
              <a:buFont typeface="Arial" pitchFamily="34" charset="0"/>
              <a:buChar char="•"/>
            </a:pPr>
            <a:r>
              <a:rPr lang="fr-FR" altLang="zh-TW" sz="2000" dirty="0"/>
              <a:t> </a:t>
            </a:r>
            <a:r>
              <a:rPr lang="fr-FR" altLang="zh-TW" sz="2000" dirty="0" smtClean="0"/>
              <a:t> fabrication </a:t>
            </a:r>
            <a:r>
              <a:rPr lang="fr-FR" altLang="zh-TW" sz="2000" dirty="0"/>
              <a:t>en Chine (p.e. OEM</a:t>
            </a:r>
            <a:r>
              <a:rPr lang="fr-FR" altLang="zh-TW" sz="2000" dirty="0" smtClean="0"/>
              <a:t>)</a:t>
            </a:r>
          </a:p>
          <a:p>
            <a:pPr lvl="1"/>
            <a:endParaRPr lang="fr-FR" altLang="zh-TW" sz="2000" dirty="0"/>
          </a:p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cas </a:t>
            </a:r>
            <a:r>
              <a:rPr lang="de-DE" altLang="zh-TW" sz="2400" dirty="0"/>
              <a:t>spécial: joint-venture</a:t>
            </a:r>
          </a:p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cas </a:t>
            </a:r>
            <a:r>
              <a:rPr lang="de-DE" altLang="zh-TW" sz="2400" dirty="0"/>
              <a:t>spécial: know-how</a:t>
            </a:r>
          </a:p>
          <a:p>
            <a:pPr>
              <a:buFont typeface="Wingdings" pitchFamily="2" charset="2"/>
              <a:buChar char="Ø"/>
            </a:pPr>
            <a:r>
              <a:rPr lang="de-DE" altLang="zh-TW" sz="2400" dirty="0"/>
              <a:t> </a:t>
            </a:r>
            <a:r>
              <a:rPr lang="de-DE" altLang="zh-TW" sz="2400" dirty="0" smtClean="0"/>
              <a:t> aspect </a:t>
            </a:r>
            <a:r>
              <a:rPr lang="de-DE" altLang="zh-TW" sz="2400" dirty="0"/>
              <a:t>« personnel »</a:t>
            </a:r>
          </a:p>
          <a:p>
            <a:pPr>
              <a:buFont typeface="Wingdings" pitchFamily="2" charset="2"/>
              <a:buChar char="Ø"/>
            </a:pPr>
            <a:r>
              <a:rPr lang="de-DE" altLang="zh-TW" sz="2400" dirty="0" smtClean="0"/>
              <a:t>  l’internet </a:t>
            </a:r>
            <a:r>
              <a:rPr lang="de-DE" altLang="zh-TW" sz="2400" dirty="0"/>
              <a:t>comme plateforme</a:t>
            </a:r>
          </a:p>
          <a:p>
            <a:pPr>
              <a:buFont typeface="Wingdings" pitchFamily="2" charset="2"/>
              <a:buChar char="Ø"/>
            </a:pPr>
            <a:r>
              <a:rPr lang="de-DE" altLang="zh-TW" sz="2400" dirty="0" smtClean="0"/>
              <a:t>  PME vs. grandes entreprises</a:t>
            </a:r>
            <a:endParaRPr lang="en-US" sz="2400" noProof="1"/>
          </a:p>
        </p:txBody>
      </p:sp>
      <p:sp>
        <p:nvSpPr>
          <p:cNvPr id="7" name="文字方塊 6"/>
          <p:cNvSpPr txBox="1"/>
          <p:nvPr/>
        </p:nvSpPr>
        <p:spPr>
          <a:xfrm>
            <a:off x="928662" y="785794"/>
            <a:ext cx="5500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altLang="zh-TW" sz="2800" b="1" dirty="0"/>
              <a:t>les scénarios typiques</a:t>
            </a:r>
            <a:endParaRPr lang="zh-TW" altLang="en-US" sz="2800" b="1" dirty="0"/>
          </a:p>
        </p:txBody>
      </p:sp>
      <p:cxnSp>
        <p:nvCxnSpPr>
          <p:cNvPr id="9" name="直線接點 8"/>
          <p:cNvCxnSpPr/>
          <p:nvPr/>
        </p:nvCxnSpPr>
        <p:spPr bwMode="auto">
          <a:xfrm>
            <a:off x="928662" y="1428736"/>
            <a:ext cx="7500990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643</Words>
  <Application>Microsoft Office PowerPoint</Application>
  <PresentationFormat>On-screen Show (4:3)</PresentationFormat>
  <Paragraphs>133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Lamson</dc:creator>
  <cp:lastModifiedBy>Nathan Kaiser</cp:lastModifiedBy>
  <cp:revision>12</cp:revision>
  <dcterms:created xsi:type="dcterms:W3CDTF">2008-04-19T04:28:40Z</dcterms:created>
  <dcterms:modified xsi:type="dcterms:W3CDTF">2008-12-09T08:42:23Z</dcterms:modified>
</cp:coreProperties>
</file>